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3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4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  <p:sldMasterId id="2147483754" r:id="rId2"/>
    <p:sldMasterId id="2147483805" r:id="rId3"/>
    <p:sldMasterId id="2147483882" r:id="rId4"/>
    <p:sldMasterId id="2147483899" r:id="rId5"/>
  </p:sldMasterIdLst>
  <p:notesMasterIdLst>
    <p:notesMasterId r:id="rId25"/>
  </p:notesMasterIdLst>
  <p:sldIdLst>
    <p:sldId id="297" r:id="rId6"/>
    <p:sldId id="270" r:id="rId7"/>
    <p:sldId id="268" r:id="rId8"/>
    <p:sldId id="269" r:id="rId9"/>
    <p:sldId id="291" r:id="rId10"/>
    <p:sldId id="295" r:id="rId11"/>
    <p:sldId id="292" r:id="rId12"/>
    <p:sldId id="286" r:id="rId13"/>
    <p:sldId id="293" r:id="rId14"/>
    <p:sldId id="281" r:id="rId15"/>
    <p:sldId id="284" r:id="rId16"/>
    <p:sldId id="285" r:id="rId17"/>
    <p:sldId id="283" r:id="rId18"/>
    <p:sldId id="288" r:id="rId19"/>
    <p:sldId id="289" r:id="rId20"/>
    <p:sldId id="290" r:id="rId21"/>
    <p:sldId id="279" r:id="rId22"/>
    <p:sldId id="299" r:id="rId23"/>
    <p:sldId id="277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78" d="100"/>
          <a:sy n="78" d="100"/>
        </p:scale>
        <p:origin x="180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image" Target="../media/image10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image" Target="../media/image15.emf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image" Target="../media/image20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image" Target="../media/image26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D887EC-D1C2-4384-BED2-87E776A8EBB1}" type="datetimeFigureOut">
              <a:rPr lang="en-US" smtClean="0"/>
              <a:t>5/13/2026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F3A53B-6F16-437C-95F3-38CC6AAE8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161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85F041-3F76-4DB5-8E56-028C9EC4F6DF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325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E67BF9-76F9-49D5-A638-A7D429051782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365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1D3CCE-8D31-4D92-B9DB-785AB6AAC770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9987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656C33A-62CD-4F27-97E2-62CE744C673E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7655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18E6D83-EAC0-4C88-B1B0-BB4F954AB693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4821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ADBAAB-C064-4691-BCD6-8D04FA540D84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0392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7D06CD-43B2-4772-A532-668B88B3B344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3988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56CD9B-E181-4B12-A111-9EE1D57E27C4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6711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F462755-239E-494D-9C26-CBCACD858F75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4177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52544A1-E10C-4C7C-BF5D-1F71796AD425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8801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892EC6-04B8-4436-AADF-681DFC981A42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90C22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90C22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90C226">
                  <a:lumMod val="60000"/>
                  <a:lumOff val="4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67322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F395CE0-75B3-4BBE-A190-5F709D91F85B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09019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D32F09C-4EB7-4F4D-BACA-FBFC95CF20F5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90C22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90C22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950492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0B6C1E-8A54-4C42-A633-328A322697CA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1763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2DAB83E-0140-466F-88B8-4C7280F1D280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41420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1FA2ECA-7834-4E5E-8AFE-A1D6DFC69D6B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53048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6C65A3-E9F2-47BD-9F59-F8B4387B4D52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59384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FDB9EBB-1461-48C7-9C41-41EC9C5370BE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41619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1B8872-9659-4F82-969D-4023AA774AA5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85782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F22694-EEAB-44AA-AB96-5D3B5A1BBEAF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76283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D7FB7E4-6FF2-43A3-88F9-B0DDF25090C5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58876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CC36DDE-ECF2-42C6-BA2E-A522F6F75925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66830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968C93C-0424-4242-90E7-E1DB79DFA0BE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00780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404356-D7E5-4FE1-A6B8-E8B5DBCFCB59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32526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EE2B2B-D87D-44A7-A74F-B4FC239D353C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04187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6BEF4D8-BECC-485E-9EE8-1B4133DF2345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020889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81916A-A870-434B-8FC1-927DF21B4130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90C22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90C22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90C226">
                  <a:lumMod val="60000"/>
                  <a:lumOff val="4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89750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349474-DE3C-403F-BF5A-939607FEE20D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386260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972E462-D0DF-4F7D-90E7-FBB51E4B5A68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90C22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90C22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2640513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FCA98A-B338-401C-8B17-617013A3CA84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73469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D88490-E6D4-451F-8BE0-0857E9258C1B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074895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C21513-1700-4768-9B96-D81BD0FA4032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05772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D00E7-EB64-465C-A11F-82FD930200F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5/13/2026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9FCD8-4643-4D41-AC47-D80BDDADBE14}" type="slidenum">
              <a:rPr lang="en-US" smtClean="0">
                <a:solidFill>
                  <a:srgbClr val="90C226"/>
                </a:solidFill>
              </a:rPr>
              <a:pPr/>
              <a:t>‹#›</a:t>
            </a:fld>
            <a:endParaRPr lang="en-US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52670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73331-469C-46E9-90B1-8C5BD4D7CD4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5/13/2026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9FCD8-4643-4D41-AC47-D80BDDADBE14}" type="slidenum">
              <a:rPr lang="en-US" smtClean="0">
                <a:solidFill>
                  <a:srgbClr val="90C226"/>
                </a:solidFill>
              </a:rPr>
              <a:pPr/>
              <a:t>‹#›</a:t>
            </a:fld>
            <a:endParaRPr lang="en-US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5787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8702-963F-4335-A07A-CF6CB77A162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5/13/2026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9FCD8-4643-4D41-AC47-D80BDDADBE14}" type="slidenum">
              <a:rPr lang="en-US" smtClean="0">
                <a:solidFill>
                  <a:srgbClr val="90C226"/>
                </a:solidFill>
              </a:rPr>
              <a:pPr/>
              <a:t>‹#›</a:t>
            </a:fld>
            <a:endParaRPr lang="en-US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48845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D43B9-622F-462E-8243-EA7C955B558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5/13/2026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9FCD8-4643-4D41-AC47-D80BDDADBE14}" type="slidenum">
              <a:rPr lang="en-US" smtClean="0">
                <a:solidFill>
                  <a:srgbClr val="90C226"/>
                </a:solidFill>
              </a:rPr>
              <a:pPr/>
              <a:t>‹#›</a:t>
            </a:fld>
            <a:endParaRPr lang="en-US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790527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8551C-168A-4D12-973A-FCAB3488FBA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5/13/2026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9FCD8-4643-4D41-AC47-D80BDDADBE14}" type="slidenum">
              <a:rPr lang="en-US" smtClean="0">
                <a:solidFill>
                  <a:srgbClr val="90C226"/>
                </a:solidFill>
              </a:rPr>
              <a:pPr/>
              <a:t>‹#›</a:t>
            </a:fld>
            <a:endParaRPr lang="en-US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43880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C80F9-231A-40DD-90E7-B8E3C96879C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5/13/2026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9FCD8-4643-4D41-AC47-D80BDDADBE14}" type="slidenum">
              <a:rPr lang="en-US" smtClean="0">
                <a:solidFill>
                  <a:srgbClr val="90C226"/>
                </a:solidFill>
              </a:rPr>
              <a:pPr/>
              <a:t>‹#›</a:t>
            </a:fld>
            <a:endParaRPr lang="en-US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94258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2E9FB-6AE3-4659-B64B-04D3D915BE1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5/13/2026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9FCD8-4643-4D41-AC47-D80BDDADBE14}" type="slidenum">
              <a:rPr lang="en-US" smtClean="0">
                <a:solidFill>
                  <a:srgbClr val="90C226"/>
                </a:solidFill>
              </a:rPr>
              <a:pPr/>
              <a:t>‹#›</a:t>
            </a:fld>
            <a:endParaRPr lang="en-US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93103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41A1B-0CDD-43DD-A2A7-61A02A84772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5/13/2026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9FCD8-4643-4D41-AC47-D80BDDADBE14}" type="slidenum">
              <a:rPr lang="en-US" smtClean="0">
                <a:solidFill>
                  <a:srgbClr val="90C226"/>
                </a:solidFill>
              </a:rPr>
              <a:pPr/>
              <a:t>‹#›</a:t>
            </a:fld>
            <a:endParaRPr lang="en-US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09830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E84D5-8F8C-4FBB-8FF6-DE658A06460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5/13/2026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9FCD8-4643-4D41-AC47-D80BDDADBE14}" type="slidenum">
              <a:rPr lang="en-US" smtClean="0">
                <a:solidFill>
                  <a:srgbClr val="90C226"/>
                </a:solidFill>
              </a:rPr>
              <a:pPr/>
              <a:t>‹#›</a:t>
            </a:fld>
            <a:endParaRPr lang="en-US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29235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2170F-6CB0-4B3F-B852-446D6F8AED0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5/13/2026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9FCD8-4643-4D41-AC47-D80BDDADBE14}" type="slidenum">
              <a:rPr lang="en-US" smtClean="0">
                <a:solidFill>
                  <a:srgbClr val="90C226"/>
                </a:solidFill>
              </a:rPr>
              <a:pPr/>
              <a:t>‹#›</a:t>
            </a:fld>
            <a:endParaRPr lang="en-US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24681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F7E6-561A-49B3-B61A-9AA54844090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5/13/2026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9FCD8-4643-4D41-AC47-D80BDDADBE14}" type="slidenum">
              <a:rPr lang="en-US" smtClean="0">
                <a:solidFill>
                  <a:srgbClr val="90C226"/>
                </a:solidFill>
              </a:rPr>
              <a:pPr/>
              <a:t>‹#›</a:t>
            </a:fld>
            <a:endParaRPr lang="en-US">
              <a:solidFill>
                <a:srgbClr val="90C226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914400"/>
            <a:r>
              <a:rPr lang="en-US" sz="8000" dirty="0">
                <a:ln w="3175" cmpd="sng">
                  <a:noFill/>
                </a:ln>
                <a:solidFill>
                  <a:srgbClr val="90C226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914400"/>
            <a:r>
              <a:rPr lang="en-US" sz="8000" dirty="0">
                <a:ln w="3175" cmpd="sng">
                  <a:noFill/>
                </a:ln>
                <a:solidFill>
                  <a:srgbClr val="90C226">
                    <a:lumMod val="60000"/>
                    <a:lumOff val="40000"/>
                  </a:srgbClr>
                </a:solidFill>
                <a:latin typeface="Arial"/>
              </a:rPr>
              <a:t>”</a:t>
            </a:r>
            <a:endParaRPr lang="en-US" dirty="0">
              <a:solidFill>
                <a:srgbClr val="90C226">
                  <a:lumMod val="60000"/>
                  <a:lumOff val="40000"/>
                </a:srgb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6244025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BE0B-E5D4-4A8D-A930-890656067D1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5/13/2026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9FCD8-4643-4D41-AC47-D80BDDADBE14}" type="slidenum">
              <a:rPr lang="en-US" smtClean="0">
                <a:solidFill>
                  <a:srgbClr val="90C226"/>
                </a:solidFill>
              </a:rPr>
              <a:pPr/>
              <a:t>‹#›</a:t>
            </a:fld>
            <a:endParaRPr lang="en-US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253722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750E-B8D2-40DA-8089-F15268167E2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5/13/2026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9FCD8-4643-4D41-AC47-D80BDDADBE14}" type="slidenum">
              <a:rPr lang="en-US" smtClean="0">
                <a:solidFill>
                  <a:srgbClr val="90C226"/>
                </a:solidFill>
              </a:rPr>
              <a:pPr/>
              <a:t>‹#›</a:t>
            </a:fld>
            <a:endParaRPr lang="en-US">
              <a:solidFill>
                <a:srgbClr val="90C226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914400"/>
            <a:r>
              <a:rPr lang="en-US" sz="8000" dirty="0">
                <a:ln w="3175" cmpd="sng">
                  <a:noFill/>
                </a:ln>
                <a:solidFill>
                  <a:srgbClr val="90C226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914400"/>
            <a:r>
              <a:rPr lang="en-US" sz="8000" dirty="0">
                <a:ln w="3175" cmpd="sng">
                  <a:noFill/>
                </a:ln>
                <a:solidFill>
                  <a:srgbClr val="90C226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7591998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3AACD-2BDC-42DF-93F6-D1F972BCEBE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5/13/2026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9FCD8-4643-4D41-AC47-D80BDDADBE14}" type="slidenum">
              <a:rPr lang="en-US" smtClean="0">
                <a:solidFill>
                  <a:srgbClr val="90C226"/>
                </a:solidFill>
              </a:rPr>
              <a:pPr/>
              <a:t>‹#›</a:t>
            </a:fld>
            <a:endParaRPr lang="en-US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05535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4C157-8564-444F-A1DE-062B79D7E7E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5/13/2026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9FCD8-4643-4D41-AC47-D80BDDADBE14}" type="slidenum">
              <a:rPr lang="en-US" smtClean="0">
                <a:solidFill>
                  <a:srgbClr val="90C226"/>
                </a:solidFill>
              </a:rPr>
              <a:pPr/>
              <a:t>‹#›</a:t>
            </a:fld>
            <a:endParaRPr lang="en-US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55143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18BA1-232B-49F4-9A1C-D09A2EB7544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5/13/2026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9FCD8-4643-4D41-AC47-D80BDDADBE14}" type="slidenum">
              <a:rPr lang="en-US" smtClean="0">
                <a:solidFill>
                  <a:srgbClr val="90C226"/>
                </a:solidFill>
              </a:rPr>
              <a:pPr/>
              <a:t>‹#›</a:t>
            </a:fld>
            <a:endParaRPr lang="en-US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425503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F4382-A92E-4CD4-BD84-553926BE600B}" type="datetime1">
              <a:rPr lang="en-US" smtClean="0">
                <a:solidFill>
                  <a:srgbClr val="04617B">
                    <a:shade val="90000"/>
                  </a:srgbClr>
                </a:solidFill>
              </a:rPr>
              <a:t>5/13/2026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CCDDD-4FF5-47A9-B809-7813D5FA0AF9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1826040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B1D80-F584-4584-A667-90B8E0601A28}" type="datetime1">
              <a:rPr lang="en-US" smtClean="0">
                <a:solidFill>
                  <a:srgbClr val="04617B">
                    <a:shade val="90000"/>
                  </a:srgbClr>
                </a:solidFill>
              </a:rPr>
              <a:t>5/13/2026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CCDDD-4FF5-47A9-B809-7813D5FA0AF9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66902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B53E5-B020-4D25-BD01-787CCDB7B293}" type="datetime1">
              <a:rPr lang="en-US" smtClean="0">
                <a:solidFill>
                  <a:srgbClr val="04617B">
                    <a:shade val="90000"/>
                  </a:srgbClr>
                </a:solidFill>
              </a:rPr>
              <a:t>5/13/2026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CCDDD-4FF5-47A9-B809-7813D5FA0AF9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54146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1DEDD-FA81-4593-93F5-82999DCC4671}" type="datetime1">
              <a:rPr lang="en-US" smtClean="0">
                <a:solidFill>
                  <a:srgbClr val="04617B">
                    <a:shade val="90000"/>
                  </a:srgbClr>
                </a:solidFill>
              </a:rPr>
              <a:t>5/13/2026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CCDDD-4FF5-47A9-B809-7813D5FA0AF9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80411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D1A90-06EB-4AB7-BFD5-9BC5DF1B2AA1}" type="datetime1">
              <a:rPr lang="en-US" smtClean="0">
                <a:solidFill>
                  <a:srgbClr val="04617B">
                    <a:shade val="90000"/>
                  </a:srgbClr>
                </a:solidFill>
              </a:rPr>
              <a:t>5/13/2026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CCDDD-4FF5-47A9-B809-7813D5FA0AF9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720295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868EA-E601-4BD1-B730-ED137EA960CB}" type="datetime1">
              <a:rPr lang="en-US" smtClean="0">
                <a:solidFill>
                  <a:srgbClr val="04617B">
                    <a:shade val="90000"/>
                  </a:srgbClr>
                </a:solidFill>
              </a:rPr>
              <a:t>5/13/2026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CCDDD-4FF5-47A9-B809-7813D5FA0AF9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60458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7F0B1-F76E-4DD7-9CD8-90AB83A41C6E}" type="datetime1">
              <a:rPr lang="en-US" smtClean="0">
                <a:solidFill>
                  <a:srgbClr val="04617B">
                    <a:shade val="90000"/>
                  </a:srgbClr>
                </a:solidFill>
              </a:rPr>
              <a:t>5/13/2026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CCDDD-4FF5-47A9-B809-7813D5FA0AF9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91008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ECC50-7C2F-46C0-8D7F-6596D9210EED}" type="datetime1">
              <a:rPr lang="en-US" smtClean="0">
                <a:solidFill>
                  <a:srgbClr val="04617B">
                    <a:shade val="90000"/>
                  </a:srgbClr>
                </a:solidFill>
              </a:rPr>
              <a:t>5/13/2026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CCDDD-4FF5-47A9-B809-7813D5FA0AF9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91718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4A715-9873-4A09-854A-CEC1034F104F}" type="datetime1">
              <a:rPr lang="en-US" smtClean="0">
                <a:solidFill>
                  <a:srgbClr val="04617B">
                    <a:shade val="90000"/>
                  </a:srgbClr>
                </a:solidFill>
              </a:rPr>
              <a:t>5/13/2026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CCDDD-4FF5-47A9-B809-7813D5FA0AF9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32378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D194F6-02B8-4922-9FC5-7C7593115773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604105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8514524-190A-4A71-A1E1-2A5387701F7B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3654549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FA3CA2-392D-4273-86E6-E363C0EBEF14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448820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B7C9B32-92A6-493C-991A-0B1F875D4CBC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066262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0F0F11-F403-4910-B3E7-4031B2ADE9CC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733128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AE74E-5DEE-4A16-A67F-1136B9AFC544}" type="datetime1">
              <a:rPr lang="en-US" smtClean="0">
                <a:solidFill>
                  <a:srgbClr val="04617B">
                    <a:shade val="90000"/>
                  </a:srgbClr>
                </a:solidFill>
              </a:rPr>
              <a:t>5/13/2026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CCDDD-4FF5-47A9-B809-7813D5FA0AF9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31174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77BE5-A891-41FC-8599-5E8FAC8FD5E2}" type="datetime1">
              <a:rPr lang="en-US" smtClean="0">
                <a:solidFill>
                  <a:srgbClr val="04617B">
                    <a:shade val="90000"/>
                  </a:srgbClr>
                </a:solidFill>
              </a:rPr>
              <a:t>5/13/2026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CCDDD-4FF5-47A9-B809-7813D5FA0AF9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819362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94F49-C1EA-427F-AD24-ED947753B279}" type="datetime1">
              <a:rPr lang="en-US" smtClean="0"/>
              <a:t>5/13/2026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4BD39-1DE7-4599-BAE9-EF06548057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040619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4F94D-C4E5-4F54-ABB4-4D0E7A6F8FAE}" type="datetime1">
              <a:rPr lang="en-US" smtClean="0"/>
              <a:t>5/13/2026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4BD39-1DE7-4599-BAE9-EF06548057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55324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FC89B-C2B0-4507-A1E8-3A8075CB26B1}" type="datetime1">
              <a:rPr lang="en-US" smtClean="0"/>
              <a:t>5/13/2026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4BD39-1DE7-4599-BAE9-EF06548057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12236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86716-3436-4756-8370-88E79CFAA58E}" type="datetime1">
              <a:rPr lang="en-US" smtClean="0"/>
              <a:t>5/13/2026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4BD39-1DE7-4599-BAE9-EF06548057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5709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207EE-6303-4F53-9E20-1B223C67CA22}" type="datetime1">
              <a:rPr lang="en-US" smtClean="0"/>
              <a:t>5/13/2026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4BD39-1DE7-4599-BAE9-EF06548057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5187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B288-09E1-46D2-B9D4-E775438302CB}" type="datetime1">
              <a:rPr lang="en-US" smtClean="0"/>
              <a:t>5/13/2026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4BD39-1DE7-4599-BAE9-EF06548057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75709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7E7A7-3E8C-4256-AB9F-A53E838CE2E6}" type="datetime1">
              <a:rPr lang="en-US" smtClean="0"/>
              <a:t>5/13/2026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4BD39-1DE7-4599-BAE9-EF06548057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176498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C578-C53F-4834-BF19-ADF07978E44A}" type="datetime1">
              <a:rPr lang="en-US" smtClean="0"/>
              <a:t>5/13/2026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4BD39-1DE7-4599-BAE9-EF06548057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7331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A392E-DC4E-4FA7-9623-4F8B74268104}" type="datetime1">
              <a:rPr lang="en-US" smtClean="0"/>
              <a:t>5/13/2026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4BD39-1DE7-4599-BAE9-EF06548057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365313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22DFA-EFFB-410D-9FAA-F41642055381}" type="datetime1">
              <a:rPr lang="en-US" smtClean="0"/>
              <a:t>5/13/2026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4BD39-1DE7-4599-BAE9-EF06548057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51414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0C149-51AD-448A-9B96-F1D8207710A6}" type="datetime1">
              <a:rPr lang="en-US" smtClean="0"/>
              <a:t>5/13/2026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4BD39-1DE7-4599-BAE9-EF06548057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25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slideLayout" Target="../slideLayouts/slideLayout45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48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42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slideLayout" Target="../slideLayouts/slideLayout4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slideLayout" Target="../slideLayouts/slideLayout61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17" Type="http://schemas.openxmlformats.org/officeDocument/2006/relationships/theme" Target="../theme/theme4.xml"/><Relationship Id="rId2" Type="http://schemas.openxmlformats.org/officeDocument/2006/relationships/slideLayout" Target="../slideLayouts/slideLayout50.xml"/><Relationship Id="rId16" Type="http://schemas.openxmlformats.org/officeDocument/2006/relationships/slideLayout" Target="../slideLayouts/slideLayout64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Relationship Id="rId14" Type="http://schemas.openxmlformats.org/officeDocument/2006/relationships/slideLayout" Target="../slideLayouts/slideLayout6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2.xml"/><Relationship Id="rId3" Type="http://schemas.openxmlformats.org/officeDocument/2006/relationships/slideLayout" Target="../slideLayouts/slideLayout67.xml"/><Relationship Id="rId7" Type="http://schemas.openxmlformats.org/officeDocument/2006/relationships/slideLayout" Target="../slideLayouts/slideLayout7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66.xml"/><Relationship Id="rId1" Type="http://schemas.openxmlformats.org/officeDocument/2006/relationships/slideLayout" Target="../slideLayouts/slideLayout65.xml"/><Relationship Id="rId6" Type="http://schemas.openxmlformats.org/officeDocument/2006/relationships/slideLayout" Target="../slideLayouts/slideLayout70.xml"/><Relationship Id="rId11" Type="http://schemas.openxmlformats.org/officeDocument/2006/relationships/slideLayout" Target="../slideLayouts/slideLayout75.xml"/><Relationship Id="rId5" Type="http://schemas.openxmlformats.org/officeDocument/2006/relationships/slideLayout" Target="../slideLayouts/slideLayout69.xml"/><Relationship Id="rId10" Type="http://schemas.openxmlformats.org/officeDocument/2006/relationships/slideLayout" Target="../slideLayouts/slideLayout74.xml"/><Relationship Id="rId4" Type="http://schemas.openxmlformats.org/officeDocument/2006/relationships/slideLayout" Target="../slideLayouts/slideLayout68.xml"/><Relationship Id="rId9" Type="http://schemas.openxmlformats.org/officeDocument/2006/relationships/slideLayout" Target="../slideLayouts/slideLayout7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E40733-B89C-4E1A-8EE0-448B7F49138D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8990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AE9A1F-347A-4618-9848-2D101564E011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6357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  <p:sldLayoutId id="2147483766" r:id="rId12"/>
    <p:sldLayoutId id="2147483767" r:id="rId13"/>
    <p:sldLayoutId id="2147483768" r:id="rId14"/>
    <p:sldLayoutId id="2147483769" r:id="rId15"/>
    <p:sldLayoutId id="2147483770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CE61AD59-4BCF-443D-98B6-E407492CA1D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5/13/2026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defTabSz="914400"/>
            <a:fld id="{AC99FCD8-4643-4D41-AC47-D80BDDADBE14}" type="slidenum">
              <a:rPr lang="en-US" smtClean="0">
                <a:solidFill>
                  <a:srgbClr val="90C226"/>
                </a:solidFill>
              </a:rPr>
              <a:pPr defTabSz="914400"/>
              <a:t>‹#›</a:t>
            </a:fld>
            <a:endParaRPr lang="en-US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686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6" r:id="rId1"/>
    <p:sldLayoutId id="2147483807" r:id="rId2"/>
    <p:sldLayoutId id="2147483808" r:id="rId3"/>
    <p:sldLayoutId id="2147483809" r:id="rId4"/>
    <p:sldLayoutId id="2147483810" r:id="rId5"/>
    <p:sldLayoutId id="2147483811" r:id="rId6"/>
    <p:sldLayoutId id="2147483812" r:id="rId7"/>
    <p:sldLayoutId id="2147483813" r:id="rId8"/>
    <p:sldLayoutId id="2147483814" r:id="rId9"/>
    <p:sldLayoutId id="2147483815" r:id="rId10"/>
    <p:sldLayoutId id="2147483816" r:id="rId11"/>
    <p:sldLayoutId id="2147483817" r:id="rId12"/>
    <p:sldLayoutId id="2147483818" r:id="rId13"/>
    <p:sldLayoutId id="2147483819" r:id="rId14"/>
    <p:sldLayoutId id="2147483820" r:id="rId15"/>
    <p:sldLayoutId id="2147483821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820513-3415-4722-B397-3CCF7D753AF9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5/13/2026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6730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3" r:id="rId1"/>
    <p:sldLayoutId id="2147483884" r:id="rId2"/>
    <p:sldLayoutId id="2147483885" r:id="rId3"/>
    <p:sldLayoutId id="2147483886" r:id="rId4"/>
    <p:sldLayoutId id="2147483887" r:id="rId5"/>
    <p:sldLayoutId id="2147483888" r:id="rId6"/>
    <p:sldLayoutId id="2147483889" r:id="rId7"/>
    <p:sldLayoutId id="2147483890" r:id="rId8"/>
    <p:sldLayoutId id="2147483891" r:id="rId9"/>
    <p:sldLayoutId id="2147483892" r:id="rId10"/>
    <p:sldLayoutId id="2147483893" r:id="rId11"/>
    <p:sldLayoutId id="2147483894" r:id="rId12"/>
    <p:sldLayoutId id="2147483895" r:id="rId13"/>
    <p:sldLayoutId id="2147483896" r:id="rId14"/>
    <p:sldLayoutId id="2147483897" r:id="rId15"/>
    <p:sldLayoutId id="2147483898" r:id="rId16"/>
  </p:sldLayoutIdLst>
  <p:transition>
    <p:wipe dir="r"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1FBAD-BB27-429E-8E05-213F9FE44030}" type="datetime1">
              <a:rPr lang="en-US" smtClean="0"/>
              <a:t>5/13/2026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24BD39-1DE7-4599-BAE9-EF06548057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261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0" r:id="rId1"/>
    <p:sldLayoutId id="2147483901" r:id="rId2"/>
    <p:sldLayoutId id="2147483902" r:id="rId3"/>
    <p:sldLayoutId id="2147483903" r:id="rId4"/>
    <p:sldLayoutId id="2147483904" r:id="rId5"/>
    <p:sldLayoutId id="2147483905" r:id="rId6"/>
    <p:sldLayoutId id="2147483906" r:id="rId7"/>
    <p:sldLayoutId id="2147483907" r:id="rId8"/>
    <p:sldLayoutId id="2147483908" r:id="rId9"/>
    <p:sldLayoutId id="2147483909" r:id="rId10"/>
    <p:sldLayoutId id="2147483910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5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50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50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5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49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50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55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1.e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0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55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2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55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4.e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3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emf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3.bin"/><Relationship Id="rId12" Type="http://schemas.openxmlformats.org/officeDocument/2006/relationships/image" Target="../media/image19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6.emf"/><Relationship Id="rId11" Type="http://schemas.openxmlformats.org/officeDocument/2006/relationships/oleObject" Target="../embeddings/oleObject15.bin"/><Relationship Id="rId5" Type="http://schemas.openxmlformats.org/officeDocument/2006/relationships/oleObject" Target="../embeddings/oleObject12.bin"/><Relationship Id="rId10" Type="http://schemas.openxmlformats.org/officeDocument/2006/relationships/image" Target="../media/image18.emf"/><Relationship Id="rId4" Type="http://schemas.openxmlformats.org/officeDocument/2006/relationships/image" Target="../media/image15.emf"/><Relationship Id="rId9" Type="http://schemas.openxmlformats.org/officeDocument/2006/relationships/oleObject" Target="../embeddings/oleObject14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3" Type="http://schemas.openxmlformats.org/officeDocument/2006/relationships/oleObject" Target="../embeddings/oleObject16.bin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1.e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20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23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4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5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27.e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26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39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2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55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29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1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5000" contrast="-19000"/>
                    </a14:imgEffect>
                  </a14:imgLayer>
                </a14:imgProps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98643" y="-89803"/>
            <a:ext cx="9386786" cy="2349908"/>
          </a:xfrm>
        </p:spPr>
        <p:txBody>
          <a:bodyPr>
            <a:normAutofit fontScale="90000"/>
          </a:bodyPr>
          <a:lstStyle/>
          <a:p>
            <a:pPr algn="ctr"/>
            <a:r>
              <a:rPr lang="hy-AM" sz="2800" b="1" dirty="0" smtClean="0">
                <a:solidFill>
                  <a:schemeClr val="bg2">
                    <a:lumMod val="90000"/>
                  </a:schemeClr>
                </a:solidFill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Է</a:t>
            </a:r>
            <a:r>
              <a:rPr lang="hy-AM" sz="2800" b="1" dirty="0" smtClean="0">
                <a:solidFill>
                  <a:schemeClr val="bg2">
                    <a:lumMod val="90000"/>
                  </a:schemeClr>
                </a:solidFill>
                <a:latin typeface="GHEA Grapalat" panose="02000506050000020003" pitchFamily="50" charset="0"/>
                <a:ea typeface="GHEA Grapalat" panose="02000506050000020003" pitchFamily="50" charset="0"/>
                <a:cs typeface="GHEA Grapalat" panose="02000506050000020003" pitchFamily="50" charset="0"/>
              </a:rPr>
              <a:t>նանտիոմերապես մաքուր ոչ սպիտակուցային նոր ամինաթթուների սինթեզը քրոսս համակցմամբ, դրանց հենքի վրա նոր պեպտիդների ստացումը, ինչպես նաև հետազոտումը որպես օրգանոկատալիզատորներ ասիմետրիկ սինթեզում</a:t>
            </a:r>
            <a:r>
              <a:rPr lang="en-US" sz="2800" b="1" dirty="0" smtClean="0">
                <a:solidFill>
                  <a:schemeClr val="bg1"/>
                </a:solidFill>
                <a:latin typeface="GHEA Grapalat" panose="02000506050000020003" pitchFamily="50" charset="0"/>
              </a:rPr>
              <a:t/>
            </a:r>
            <a:br>
              <a:rPr lang="en-US" sz="2800" b="1" dirty="0" smtClean="0">
                <a:solidFill>
                  <a:schemeClr val="bg1"/>
                </a:solidFill>
                <a:latin typeface="GHEA Grapalat" panose="02000506050000020003" pitchFamily="50" charset="0"/>
              </a:rPr>
            </a:br>
            <a:r>
              <a:rPr lang="hy-AM" sz="2700" b="1" dirty="0"/>
              <a:t>Հեռավար լաբորատորիաների հիմնադրում 2024</a:t>
            </a:r>
            <a:r>
              <a:rPr lang="en-US" sz="2800" b="1" dirty="0" smtClean="0">
                <a:solidFill>
                  <a:schemeClr val="bg1"/>
                </a:solidFill>
                <a:latin typeface="GHEA Grapalat" panose="02000506050000020003" pitchFamily="50" charset="0"/>
              </a:rPr>
              <a:t>- </a:t>
            </a:r>
            <a:r>
              <a:rPr lang="en-US" sz="2800" b="1" dirty="0">
                <a:solidFill>
                  <a:schemeClr val="bg1"/>
                </a:solidFill>
                <a:latin typeface="GHEA Grapalat" panose="02000506050000020003" pitchFamily="50" charset="0"/>
              </a:rPr>
              <a:t>24RL-1D041</a:t>
            </a:r>
          </a:p>
        </p:txBody>
      </p:sp>
      <p:sp>
        <p:nvSpPr>
          <p:cNvPr id="3" name="Rectangle 2"/>
          <p:cNvSpPr/>
          <p:nvPr/>
        </p:nvSpPr>
        <p:spPr>
          <a:xfrm>
            <a:off x="6768194" y="5311364"/>
            <a:ext cx="523330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y-AM" sz="24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Հայաստանյան </a:t>
            </a:r>
            <a:r>
              <a:rPr lang="hy-AM" sz="24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համաղեկավար     </a:t>
            </a:r>
            <a:endParaRPr lang="hy-AM" sz="2400" b="1" dirty="0" smtClean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hy-AM" sz="24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Ք․գ․թ</a:t>
            </a:r>
            <a:r>
              <a:rPr lang="hy-AM" sz="24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․ Զորայր </a:t>
            </a:r>
            <a:r>
              <a:rPr lang="hy-AM" sz="24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Մարդիյան</a:t>
            </a:r>
          </a:p>
        </p:txBody>
      </p:sp>
      <p:sp>
        <p:nvSpPr>
          <p:cNvPr id="4" name="Rectangle 3"/>
          <p:cNvSpPr/>
          <p:nvPr/>
        </p:nvSpPr>
        <p:spPr>
          <a:xfrm>
            <a:off x="2909207" y="3805433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hy-AM" sz="2400" b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Զեկուցող </a:t>
            </a:r>
            <a:r>
              <a:rPr lang="hy-AM" sz="2400" b="1" dirty="0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ավագ </a:t>
            </a:r>
            <a:r>
              <a:rPr lang="hy-AM" sz="2400" b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գիտաշխատող </a:t>
            </a:r>
          </a:p>
          <a:p>
            <a:pPr lvl="0" algn="ctr"/>
            <a:r>
              <a:rPr lang="hy-AM" sz="2400" b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Ք․գ․թ․ Արփենիկ Բիչախչյան</a:t>
            </a:r>
            <a:endParaRPr lang="en-US" sz="2400" dirty="0">
              <a:solidFill>
                <a:srgbClr val="92D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1511" y="5081591"/>
            <a:ext cx="54265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y-AM" sz="24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Օտարերկրյա </a:t>
            </a:r>
            <a:r>
              <a:rPr lang="hy-AM" sz="24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գործընկեր</a:t>
            </a:r>
          </a:p>
          <a:p>
            <a:pPr algn="ctr"/>
            <a:r>
              <a:rPr lang="en-US" sz="24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hy-AM" sz="24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խմբի ղեկավար</a:t>
            </a:r>
            <a:r>
              <a:rPr lang="en-US" sz="24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hy-AM" sz="2400" b="1" dirty="0" smtClean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y-AM" sz="24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պրոֆեսոր Արմեն Զակարիան</a:t>
            </a:r>
          </a:p>
        </p:txBody>
      </p:sp>
      <p:pic>
        <p:nvPicPr>
          <p:cNvPr id="19458" name="Picture 2" descr="STCOPC NAS R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8226" y="2678"/>
            <a:ext cx="1793465" cy="1793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Առաջընթաց՝ արդյունավետ գիտությամբ «ԱԱԳ-2026»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75" y="0"/>
            <a:ext cx="1706879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568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91735" y="223706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hy-AM" dirty="0" smtClean="0"/>
              <a:t>Քրոս համակցման ռեակցիաների հետազոտություն</a:t>
            </a:r>
            <a:endParaRPr lang="en-US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902387" y="236081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2991853"/>
              </p:ext>
            </p:extLst>
          </p:nvPr>
        </p:nvGraphicFramePr>
        <p:xfrm>
          <a:off x="1901825" y="2325688"/>
          <a:ext cx="6724650" cy="3527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" name="CS ChemDraw Drawing" r:id="rId3" imgW="6738572" imgH="3271496" progId="ChemDraw.Document.6.0">
                  <p:embed/>
                </p:oleObj>
              </mc:Choice>
              <mc:Fallback>
                <p:oleObj name="CS ChemDraw Drawing" r:id="rId3" imgW="6738572" imgH="3271496" progId="ChemDraw.Document.6.0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1825" y="2325688"/>
                        <a:ext cx="6724650" cy="3527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CCDDD-4FF5-47A9-B809-7813D5FA0AF9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2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196336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655923" y="68872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4987466"/>
              </p:ext>
            </p:extLst>
          </p:nvPr>
        </p:nvGraphicFramePr>
        <p:xfrm>
          <a:off x="2593051" y="2507125"/>
          <a:ext cx="7772400" cy="1858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8" name="CS ChemDraw Drawing" r:id="rId3" imgW="5368697" imgH="1285875" progId="ChemDraw.Document.6.0">
                  <p:embed/>
                </p:oleObj>
              </mc:Choice>
              <mc:Fallback>
                <p:oleObj name="CS ChemDraw Drawing" r:id="rId3" imgW="5368697" imgH="1285875" progId="ChemDraw.Document.6.0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3051" y="2507125"/>
                        <a:ext cx="7772400" cy="18589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371601" y="134906"/>
            <a:ext cx="8763152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hy-AM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Հեքի  քրոս համակցման ռեակցիայի պայմանների օպտիմալացում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2179543"/>
              </p:ext>
            </p:extLst>
          </p:nvPr>
        </p:nvGraphicFramePr>
        <p:xfrm>
          <a:off x="2621829" y="997236"/>
          <a:ext cx="7488932" cy="17958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9" name="CS ChemDraw Drawing" r:id="rId5" imgW="5368697" imgH="1287410" progId="ChemDraw.Document.6.0">
                  <p:embed/>
                </p:oleObj>
              </mc:Choice>
              <mc:Fallback>
                <p:oleObj name="CS ChemDraw Drawing" r:id="rId5" imgW="5368697" imgH="1287410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621829" y="997236"/>
                        <a:ext cx="7488932" cy="179583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5008156"/>
              </p:ext>
            </p:extLst>
          </p:nvPr>
        </p:nvGraphicFramePr>
        <p:xfrm>
          <a:off x="3367087" y="3064859"/>
          <a:ext cx="6574935" cy="2180475"/>
        </p:xfrm>
        <a:graphic>
          <a:graphicData uri="http://schemas.openxmlformats.org/drawingml/2006/table">
            <a:tbl>
              <a:tblPr firstRow="1" firstCol="1" bandRow="1"/>
              <a:tblGrid>
                <a:gridCol w="419970">
                  <a:extLst>
                    <a:ext uri="{9D8B030D-6E8A-4147-A177-3AD203B41FA5}">
                      <a16:colId xmlns:a16="http://schemas.microsoft.com/office/drawing/2014/main" val="2384139474"/>
                    </a:ext>
                  </a:extLst>
                </a:gridCol>
                <a:gridCol w="1469511">
                  <a:extLst>
                    <a:ext uri="{9D8B030D-6E8A-4147-A177-3AD203B41FA5}">
                      <a16:colId xmlns:a16="http://schemas.microsoft.com/office/drawing/2014/main" val="1300190163"/>
                    </a:ext>
                  </a:extLst>
                </a:gridCol>
                <a:gridCol w="1230840">
                  <a:extLst>
                    <a:ext uri="{9D8B030D-6E8A-4147-A177-3AD203B41FA5}">
                      <a16:colId xmlns:a16="http://schemas.microsoft.com/office/drawing/2014/main" val="317401481"/>
                    </a:ext>
                  </a:extLst>
                </a:gridCol>
                <a:gridCol w="1007468">
                  <a:extLst>
                    <a:ext uri="{9D8B030D-6E8A-4147-A177-3AD203B41FA5}">
                      <a16:colId xmlns:a16="http://schemas.microsoft.com/office/drawing/2014/main" val="524004586"/>
                    </a:ext>
                  </a:extLst>
                </a:gridCol>
                <a:gridCol w="1230840">
                  <a:extLst>
                    <a:ext uri="{9D8B030D-6E8A-4147-A177-3AD203B41FA5}">
                      <a16:colId xmlns:a16="http://schemas.microsoft.com/office/drawing/2014/main" val="1641968641"/>
                    </a:ext>
                  </a:extLst>
                </a:gridCol>
                <a:gridCol w="559195">
                  <a:extLst>
                    <a:ext uri="{9D8B030D-6E8A-4147-A177-3AD203B41FA5}">
                      <a16:colId xmlns:a16="http://schemas.microsoft.com/office/drawing/2014/main" val="1587736679"/>
                    </a:ext>
                  </a:extLst>
                </a:gridCol>
                <a:gridCol w="657111">
                  <a:extLst>
                    <a:ext uri="{9D8B030D-6E8A-4147-A177-3AD203B41FA5}">
                      <a16:colId xmlns:a16="http://schemas.microsoft.com/office/drawing/2014/main" val="4145196863"/>
                    </a:ext>
                  </a:extLst>
                </a:gridCol>
              </a:tblGrid>
              <a:tr h="4144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№</a:t>
                      </a:r>
                      <a:endParaRPr lang="en-US" sz="700">
                        <a:effectLst/>
                        <a:latin typeface="Consolas" panose="020B0609020204030204" pitchFamily="49" charset="0"/>
                        <a:ea typeface="Calibri" panose="020F0502020204030204" pitchFamily="34" charset="0"/>
                        <a:cs typeface="Consolas" panose="020B06090202040302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Կատալիզատոր (</a:t>
                      </a:r>
                      <a:r>
                        <a:rPr lang="en-US" sz="1100" b="1" i="1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մոլ </a:t>
                      </a:r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%)</a:t>
                      </a:r>
                      <a:endParaRPr lang="en-US" sz="700">
                        <a:effectLst/>
                        <a:latin typeface="Consolas" panose="020B0609020204030204" pitchFamily="49" charset="0"/>
                        <a:ea typeface="Calibri" panose="020F0502020204030204" pitchFamily="34" charset="0"/>
                        <a:cs typeface="Consolas" panose="020B06090202040302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y-AM" sz="1100" b="1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ընթացքը</a:t>
                      </a:r>
                      <a:endParaRPr lang="en-US" sz="700">
                        <a:effectLst/>
                        <a:latin typeface="Consolas" panose="020B0609020204030204" pitchFamily="49" charset="0"/>
                        <a:ea typeface="Calibri" panose="020F0502020204030204" pitchFamily="34" charset="0"/>
                        <a:cs typeface="Consolas" panose="020B0609020204030204" pitchFamily="49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hy-AM" sz="1100" b="1" i="1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ժամ</a:t>
                      </a:r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700">
                        <a:effectLst/>
                        <a:latin typeface="Consolas" panose="020B0609020204030204" pitchFamily="49" charset="0"/>
                        <a:ea typeface="Calibri" panose="020F0502020204030204" pitchFamily="34" charset="0"/>
                        <a:cs typeface="Consolas" panose="020B06090202040302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Լուծիչ</a:t>
                      </a:r>
                      <a:endParaRPr lang="en-US" sz="700">
                        <a:effectLst/>
                        <a:latin typeface="Consolas" panose="020B0609020204030204" pitchFamily="49" charset="0"/>
                        <a:ea typeface="Calibri" panose="020F0502020204030204" pitchFamily="34" charset="0"/>
                        <a:cs typeface="Consolas" panose="020B06090202040302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Հիմք (</a:t>
                      </a:r>
                      <a:r>
                        <a:rPr lang="en-US" sz="1100" b="1" i="1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էկվ</a:t>
                      </a:r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700">
                        <a:effectLst/>
                        <a:latin typeface="Consolas" panose="020B0609020204030204" pitchFamily="49" charset="0"/>
                        <a:ea typeface="Calibri" panose="020F0502020204030204" pitchFamily="34" charset="0"/>
                        <a:cs typeface="Consolas" panose="020B06090202040302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 (°C)</a:t>
                      </a:r>
                      <a:endParaRPr lang="en-US" sz="700">
                        <a:effectLst/>
                        <a:latin typeface="Consolas" panose="020B0609020204030204" pitchFamily="49" charset="0"/>
                        <a:ea typeface="Calibri" panose="020F0502020204030204" pitchFamily="34" charset="0"/>
                        <a:cs typeface="Consolas" panose="020B06090202040302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Ելք*%</a:t>
                      </a:r>
                      <a:endParaRPr lang="en-US" sz="700">
                        <a:effectLst/>
                        <a:latin typeface="Consolas" panose="020B0609020204030204" pitchFamily="49" charset="0"/>
                        <a:ea typeface="Calibri" panose="020F0502020204030204" pitchFamily="34" charset="0"/>
                        <a:cs typeface="Consolas" panose="020B06090202040302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9781020"/>
                  </a:ext>
                </a:extLst>
              </a:tr>
              <a:tr h="1752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PdCl</a:t>
                      </a:r>
                      <a:r>
                        <a:rPr lang="ru-RU" sz="1000" baseline="-25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(PPh</a:t>
                      </a:r>
                      <a:r>
                        <a:rPr lang="ru-RU" sz="1000" baseline="-25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ru-RU" sz="1000" baseline="-25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(5)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y-AM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դիօքսան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NH</a:t>
                      </a:r>
                      <a:r>
                        <a:rPr lang="ru-RU" sz="1000" i="1" baseline="30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</a:t>
                      </a:r>
                      <a:r>
                        <a:rPr lang="ru-RU" sz="1000" baseline="-25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(5)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9773148"/>
                  </a:ext>
                </a:extLst>
              </a:tr>
              <a:tr h="1752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Pd(PPh</a:t>
                      </a:r>
                      <a:r>
                        <a:rPr lang="ru-RU" sz="1000" baseline="-25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ru-RU" sz="1000" baseline="-25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(5)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y-AM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դիօքսան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NH</a:t>
                      </a:r>
                      <a:r>
                        <a:rPr lang="ru-RU" sz="1000" i="1" baseline="30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</a:t>
                      </a:r>
                      <a:r>
                        <a:rPr lang="ru-RU" sz="1000" baseline="-25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(3)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6587199"/>
                  </a:ext>
                </a:extLst>
              </a:tr>
              <a:tr h="1752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Pd(PPh</a:t>
                      </a:r>
                      <a:r>
                        <a:rPr lang="ru-RU" sz="1000" baseline="-25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ru-RU" sz="1000" baseline="-25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(5)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y-AM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THF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NH</a:t>
                      </a:r>
                      <a:r>
                        <a:rPr lang="ru-RU" sz="1000" i="1" baseline="30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</a:t>
                      </a:r>
                      <a:r>
                        <a:rPr lang="ru-RU" sz="1000" baseline="-25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(5)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8218895"/>
                  </a:ext>
                </a:extLst>
              </a:tr>
              <a:tr h="1752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Pd(PPh</a:t>
                      </a:r>
                      <a:r>
                        <a:rPr lang="ru-RU" sz="1000" baseline="-25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ru-RU" sz="1000" baseline="-25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(5)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y-AM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DMF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NH</a:t>
                      </a:r>
                      <a:r>
                        <a:rPr lang="ru-RU" sz="1000" i="1" baseline="30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</a:t>
                      </a:r>
                      <a:r>
                        <a:rPr lang="ru-RU" sz="1000" baseline="-25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(5)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7812015"/>
                  </a:ext>
                </a:extLst>
              </a:tr>
              <a:tr h="1752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Pd(PPh</a:t>
                      </a:r>
                      <a:r>
                        <a:rPr lang="ru-RU" sz="1000" baseline="-25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ru-RU" sz="1000" baseline="-25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(5)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y-AM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MeCN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NH</a:t>
                      </a:r>
                      <a:r>
                        <a:rPr lang="ru-RU" sz="1000" i="1" baseline="30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</a:t>
                      </a:r>
                      <a:r>
                        <a:rPr lang="ru-RU" sz="1000" baseline="-25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(5)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7442662"/>
                  </a:ext>
                </a:extLst>
              </a:tr>
              <a:tr h="1752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6.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Pd(PPh</a:t>
                      </a:r>
                      <a:r>
                        <a:rPr lang="ru-RU" sz="1000" baseline="-25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ru-RU" sz="1000" baseline="-25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(5)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y-AM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դիօքսան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NH</a:t>
                      </a:r>
                      <a:r>
                        <a:rPr lang="ru-RU" sz="1000" i="1" baseline="30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</a:t>
                      </a:r>
                      <a:r>
                        <a:rPr lang="ru-RU" sz="1000" baseline="-25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(7)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9942773"/>
                  </a:ext>
                </a:extLst>
              </a:tr>
              <a:tr h="1752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Cambria Math" panose="02040503050406030204" pitchFamily="18" charset="0"/>
                        </a:rPr>
                        <a:t>․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Pd(PPh3)4 (5)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դիօքսան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Et3N (7)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4684012"/>
                  </a:ext>
                </a:extLst>
              </a:tr>
              <a:tr h="1752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Cambria Math" panose="02040503050406030204" pitchFamily="18" charset="0"/>
                        </a:rPr>
                        <a:t>․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Pd(PPh3)4 (5)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դիօքսան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Et3N (7)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4824081"/>
                  </a:ext>
                </a:extLst>
              </a:tr>
              <a:tr h="1752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y-AM" sz="1000" b="1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hy-AM" sz="1000" b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Cambria Math" panose="02040503050406030204" pitchFamily="18" charset="0"/>
                        </a:rPr>
                        <a:t>․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Pd(PPh</a:t>
                      </a:r>
                      <a:r>
                        <a:rPr lang="ru-RU" sz="1000" baseline="-25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ru-RU" sz="1000" baseline="-25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(5)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y-AM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դիօքսան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Et</a:t>
                      </a:r>
                      <a:r>
                        <a:rPr lang="en-US" sz="1000" baseline="-25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 (7)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2152299"/>
                  </a:ext>
                </a:extLst>
              </a:tr>
              <a:tr h="1883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y-AM" sz="1000" b="1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ru-RU" sz="1000" b="1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Pd(PPh</a:t>
                      </a:r>
                      <a:r>
                        <a:rPr lang="ru-RU" sz="1000" baseline="-25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ru-RU" sz="1000" baseline="-25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(3)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y-AM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դիօքսան</a:t>
                      </a:r>
                      <a:endParaRPr lang="en-US" sz="1000">
                        <a:effectLst/>
                        <a:latin typeface="Arial LatArm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NH</a:t>
                      </a:r>
                      <a:r>
                        <a:rPr lang="ru-RU" sz="1000" i="1" baseline="30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</a:t>
                      </a:r>
                      <a:r>
                        <a:rPr lang="ru-RU" sz="1000" baseline="-25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(7)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y-AM" sz="1000" dirty="0">
                          <a:solidFill>
                            <a:srgbClr val="000000"/>
                          </a:solidFill>
                          <a:effectLst/>
                          <a:latin typeface="GHEA Grapalat" panose="0200050605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64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919935"/>
                  </a:ext>
                </a:extLst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CCDDD-4FF5-47A9-B809-7813D5FA0AF9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3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14675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584" y="1571260"/>
            <a:ext cx="10482349" cy="47498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480733" y="0"/>
            <a:ext cx="7196667" cy="1475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hy-AM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Նպատակային էնանտիոմերապես մաքուր ոչ բնական նոր ամինաթթուների  անջատումը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438940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defTabSz="914400"/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847528" y="764705"/>
            <a:ext cx="8928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ru-RU" sz="2400" b="1" dirty="0">
                <a:solidFill>
                  <a:srgbClr val="0F6FC6">
                    <a:lumMod val="75000"/>
                  </a:srgbClr>
                </a:solidFill>
              </a:rPr>
              <a:t>ՍՈՆՈԳԱՇԻՐԱՅ</a:t>
            </a:r>
            <a:r>
              <a:rPr lang="hy-AM" sz="2400" b="1" dirty="0">
                <a:solidFill>
                  <a:srgbClr val="0F6FC6">
                    <a:lumMod val="75000"/>
                  </a:srgbClr>
                </a:solidFill>
              </a:rPr>
              <a:t>Ի</a:t>
            </a:r>
            <a:r>
              <a:rPr lang="ru-RU" sz="2400" b="1" dirty="0">
                <a:solidFill>
                  <a:srgbClr val="0F6FC6">
                    <a:lumMod val="75000"/>
                  </a:srgbClr>
                </a:solidFill>
              </a:rPr>
              <a:t> ԵՎ ՍՈՒԶՈՒԿԻ</a:t>
            </a:r>
            <a:r>
              <a:rPr lang="hy-AM" sz="2400" b="1" dirty="0">
                <a:solidFill>
                  <a:srgbClr val="0F6FC6">
                    <a:lumMod val="75000"/>
                  </a:srgbClr>
                </a:solidFill>
              </a:rPr>
              <a:t>Ի</a:t>
            </a:r>
            <a:r>
              <a:rPr lang="ru-RU" sz="2400" b="1" dirty="0">
                <a:solidFill>
                  <a:srgbClr val="0F6FC6">
                    <a:lumMod val="75000"/>
                  </a:srgbClr>
                </a:solidFill>
              </a:rPr>
              <a:t> ՔՐՈՍՍ ՀԱՄԱԿՑՄԱՆ ՌԵԱԿՑԻԱՆԵՐԻ </a:t>
            </a:r>
            <a:r>
              <a:rPr lang="hy-AM" sz="2400" b="1" dirty="0">
                <a:solidFill>
                  <a:srgbClr val="0F6FC6">
                    <a:lumMod val="75000"/>
                  </a:srgbClr>
                </a:solidFill>
              </a:rPr>
              <a:t>ՀԵՏԱԶՈՏՈՒՄԸ</a:t>
            </a:r>
            <a:endParaRPr lang="ru-RU" sz="2400" b="1" dirty="0">
              <a:solidFill>
                <a:srgbClr val="0F6FC6">
                  <a:lumMod val="75000"/>
                </a:srgbClr>
              </a:solidFill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86601658"/>
              </p:ext>
            </p:extLst>
          </p:nvPr>
        </p:nvGraphicFramePr>
        <p:xfrm>
          <a:off x="2482850" y="1687513"/>
          <a:ext cx="7496175" cy="4854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89" name="CS ChemDraw Drawing" r:id="rId3" imgW="5925005" imgH="3835746" progId="ChemDraw.Document.6.0">
                  <p:embed/>
                </p:oleObj>
              </mc:Choice>
              <mc:Fallback>
                <p:oleObj name="CS ChemDraw Drawing" r:id="rId3" imgW="5925005" imgH="3835746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82850" y="1687513"/>
                        <a:ext cx="7496175" cy="4854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0073066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524001" y="49389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999657" y="3460358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2207568" y="1844825"/>
          <a:ext cx="7746574" cy="41185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76" name="CS ChemDraw Drawing" r:id="rId3" imgW="5719122" imgH="3043110" progId="ChemDraw.Document.6.0">
                  <p:embed/>
                </p:oleObj>
              </mc:Choice>
              <mc:Fallback>
                <p:oleObj name="CS ChemDraw Drawing" r:id="rId3" imgW="5719122" imgH="3043110" progId="ChemDraw.Document.6.0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7568" y="1844825"/>
                        <a:ext cx="7746574" cy="411859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2093882" y="881234"/>
            <a:ext cx="829586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600" b="1" dirty="0">
                <a:solidFill>
                  <a:srgbClr val="0F6FC6">
                    <a:lumMod val="75000"/>
                  </a:srgbClr>
                </a:solidFill>
                <a:latin typeface="Sylfaen" pitchFamily="18" charset="0"/>
                <a:ea typeface="Times New Roman" pitchFamily="18" charset="0"/>
                <a:cs typeface="Sylfaen" pitchFamily="18" charset="0"/>
              </a:rPr>
              <a:t>ԱՆՋԱՏՎԱԾ  ԱՄԻՆԱԹԹՈՒՆԵՐԻ ԱՐԴՅՈՒՆՔՆԵՐԸ</a:t>
            </a:r>
            <a:endParaRPr lang="ru-RU" sz="2600" b="1" dirty="0">
              <a:solidFill>
                <a:srgbClr val="0F6FC6">
                  <a:lumMod val="75000"/>
                </a:srgbClr>
              </a:solidFill>
              <a:latin typeface="Constantia"/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448800" y="6356351"/>
            <a:ext cx="762000" cy="365125"/>
          </a:xfrm>
        </p:spPr>
        <p:txBody>
          <a:bodyPr/>
          <a:lstStyle/>
          <a:p>
            <a:fld id="{D9DCCDDD-4FF5-47A9-B809-7813D5FA0AF9}" type="slidenum">
              <a:rPr lang="ru-RU" smtClean="0"/>
              <a:pPr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763215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 flipV="1">
            <a:off x="1524000" y="2666696"/>
            <a:ext cx="966857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448800" y="6356351"/>
            <a:ext cx="762000" cy="365125"/>
          </a:xfrm>
        </p:spPr>
        <p:txBody>
          <a:bodyPr/>
          <a:lstStyle/>
          <a:p>
            <a:fld id="{D9DCCDDD-4FF5-47A9-B809-7813D5FA0AF9}" type="slidenum">
              <a:rPr lang="ru-RU" smtClean="0"/>
              <a:pPr/>
              <a:t>7</a:t>
            </a:fld>
            <a:endParaRPr lang="ru-RU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1171782"/>
              </p:ext>
            </p:extLst>
          </p:nvPr>
        </p:nvGraphicFramePr>
        <p:xfrm>
          <a:off x="2028825" y="473075"/>
          <a:ext cx="7961313" cy="184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98" name="CS ChemDraw Drawing" r:id="rId3" imgW="6634951" imgH="1535692" progId="ChemDraw.Document.6.0">
                  <p:embed/>
                </p:oleObj>
              </mc:Choice>
              <mc:Fallback>
                <p:oleObj name="CS ChemDraw Drawing" r:id="rId3" imgW="6634951" imgH="153569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28825" y="473075"/>
                        <a:ext cx="7961313" cy="1841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3048000" y="-990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/>
            <a:r>
              <a:rPr lang="ru-RU" b="1" dirty="0">
                <a:solidFill>
                  <a:srgbClr val="0F6FC6">
                    <a:lumMod val="75000"/>
                  </a:srgbClr>
                </a:solidFill>
              </a:rPr>
              <a:t>ՍՈՆՈԳԱՇԻՐԱՅ</a:t>
            </a:r>
            <a:r>
              <a:rPr lang="hy-AM" b="1" dirty="0">
                <a:solidFill>
                  <a:srgbClr val="0F6FC6">
                    <a:lumMod val="75000"/>
                  </a:srgbClr>
                </a:solidFill>
              </a:rPr>
              <a:t>Ի</a:t>
            </a:r>
            <a:r>
              <a:rPr lang="ru-RU" b="1" dirty="0">
                <a:solidFill>
                  <a:srgbClr val="0F6FC6">
                    <a:lumMod val="75000"/>
                  </a:srgbClr>
                </a:solidFill>
              </a:rPr>
              <a:t> </a:t>
            </a:r>
            <a:r>
              <a:rPr lang="ru-RU" b="1" dirty="0" smtClean="0">
                <a:solidFill>
                  <a:srgbClr val="0F6FC6">
                    <a:lumMod val="75000"/>
                  </a:srgbClr>
                </a:solidFill>
              </a:rPr>
              <a:t>ՔՐՈՍՍ </a:t>
            </a:r>
            <a:r>
              <a:rPr lang="ru-RU" b="1" dirty="0">
                <a:solidFill>
                  <a:srgbClr val="0F6FC6">
                    <a:lumMod val="75000"/>
                  </a:srgbClr>
                </a:solidFill>
              </a:rPr>
              <a:t>ՀԱՄԱԿՑՄԱՆ </a:t>
            </a:r>
            <a:r>
              <a:rPr lang="ru-RU" b="1" dirty="0" smtClean="0">
                <a:solidFill>
                  <a:srgbClr val="0F6FC6">
                    <a:lumMod val="75000"/>
                  </a:srgbClr>
                </a:solidFill>
              </a:rPr>
              <a:t>ՌԵԱԿՑԻԱ</a:t>
            </a:r>
            <a:r>
              <a:rPr lang="hy-AM" b="1" dirty="0" smtClean="0">
                <a:solidFill>
                  <a:srgbClr val="0F6FC6">
                    <a:lumMod val="75000"/>
                  </a:srgbClr>
                </a:solidFill>
              </a:rPr>
              <a:t>ՅԻ ԱՌԴՅՈՒՆՔՆԵՐԸ</a:t>
            </a:r>
            <a:endParaRPr lang="ru-RU" b="1" dirty="0">
              <a:solidFill>
                <a:srgbClr val="0F6FC6">
                  <a:lumMod val="75000"/>
                </a:srgbClr>
              </a:solidFill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26315796"/>
              </p:ext>
            </p:extLst>
          </p:nvPr>
        </p:nvGraphicFramePr>
        <p:xfrm>
          <a:off x="1973034" y="2410278"/>
          <a:ext cx="7654925" cy="44108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99" name="CS ChemDraw Drawing" r:id="rId5" imgW="6165842" imgH="3553581" progId="ChemDraw.Document.6.0">
                  <p:embed/>
                </p:oleObj>
              </mc:Choice>
              <mc:Fallback>
                <p:oleObj name="CS ChemDraw Drawing" r:id="rId5" imgW="6165842" imgH="3553581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73034" y="2410278"/>
                        <a:ext cx="7654925" cy="44108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2710910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6486646"/>
              </p:ext>
            </p:extLst>
          </p:nvPr>
        </p:nvGraphicFramePr>
        <p:xfrm>
          <a:off x="2151063" y="1168400"/>
          <a:ext cx="7326312" cy="4895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15" name="CS ChemDraw Drawing" r:id="rId3" imgW="5528789" imgH="3695498" progId="ChemDraw.Document.6.0">
                  <p:embed/>
                </p:oleObj>
              </mc:Choice>
              <mc:Fallback>
                <p:oleObj name="CS ChemDraw Drawing" r:id="rId3" imgW="5528789" imgH="3695498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51063" y="1168400"/>
                        <a:ext cx="7326312" cy="48958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/>
          <p:cNvSpPr/>
          <p:nvPr/>
        </p:nvSpPr>
        <p:spPr>
          <a:xfrm>
            <a:off x="767441" y="248041"/>
            <a:ext cx="90248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y-AM" sz="2000" b="1" dirty="0">
                <a:solidFill>
                  <a:srgbClr val="0F6FC6">
                    <a:lumMod val="75000"/>
                  </a:srgbClr>
                </a:solidFill>
              </a:rPr>
              <a:t>ԿՈՒՄԱՐԻՆԱՅԻՆ ՑԻԿԼ </a:t>
            </a:r>
            <a:r>
              <a:rPr lang="hy-AM" sz="2000" b="1" dirty="0" smtClean="0">
                <a:solidFill>
                  <a:srgbClr val="0F6FC6">
                    <a:lumMod val="75000"/>
                  </a:srgbClr>
                </a:solidFill>
              </a:rPr>
              <a:t>ՊԱՐՈՒՆԱԿՈՂ</a:t>
            </a:r>
            <a:r>
              <a:rPr lang="en-US" sz="2000" b="1" dirty="0" smtClean="0">
                <a:solidFill>
                  <a:srgbClr val="0F6FC6">
                    <a:lumMod val="75000"/>
                  </a:srgbClr>
                </a:solidFill>
              </a:rPr>
              <a:t> </a:t>
            </a:r>
            <a:r>
              <a:rPr lang="hy-AM" sz="2000" b="1" dirty="0" smtClean="0">
                <a:solidFill>
                  <a:srgbClr val="0F6FC6">
                    <a:lumMod val="75000"/>
                  </a:srgbClr>
                </a:solidFill>
              </a:rPr>
              <a:t> ՆՈՐ ԱՄԻՆԱԹԹՈՒՆԵՐԻ ՍԻՆԹԵԶ</a:t>
            </a:r>
            <a:endParaRPr lang="en-US" sz="20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CCDDD-4FF5-47A9-B809-7813D5FA0AF9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8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295328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916404"/>
              </p:ext>
            </p:extLst>
          </p:nvPr>
        </p:nvGraphicFramePr>
        <p:xfrm>
          <a:off x="2082800" y="4881563"/>
          <a:ext cx="8240713" cy="181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14" name="CS ChemDraw Drawing" r:id="rId3" imgW="5943398" imgH="1308705" progId="ChemDraw.Document.6.0">
                  <p:embed/>
                </p:oleObj>
              </mc:Choice>
              <mc:Fallback>
                <p:oleObj name="CS ChemDraw Drawing" r:id="rId3" imgW="5943398" imgH="1308705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82800" y="4881563"/>
                        <a:ext cx="8240713" cy="1812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0840337"/>
              </p:ext>
            </p:extLst>
          </p:nvPr>
        </p:nvGraphicFramePr>
        <p:xfrm>
          <a:off x="2603506" y="643983"/>
          <a:ext cx="6836833" cy="37101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15" name="CS ChemDraw Drawing" r:id="rId5" imgW="5394385" imgH="2927189" progId="ChemDraw.Document.6.0">
                  <p:embed/>
                </p:oleObj>
              </mc:Choice>
              <mc:Fallback>
                <p:oleObj name="CS ChemDraw Drawing" r:id="rId5" imgW="5394385" imgH="2927189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603506" y="643983"/>
                        <a:ext cx="6836833" cy="371015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1778000" y="91691"/>
            <a:ext cx="855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/>
            <a:r>
              <a:rPr lang="hy-AM" b="1" dirty="0" smtClean="0">
                <a:solidFill>
                  <a:srgbClr val="0F6FC6">
                    <a:lumMod val="75000"/>
                  </a:srgbClr>
                </a:solidFill>
              </a:rPr>
              <a:t>ԿՈՒՄԱՐԻՆԱՅԻՆ ՑԻԿԼ ՊԱՐՈՒՆԱԿՈՂ ՍԻՆԹԵԶՎԱԾ ԷՆԱՆՏԵՈՄԵՐԱՅԻՆ ՄԱՔՈՒՐ ՈՉ ԲՆԱԿԱՆ ԱՄԻՆԱԹԹՈՒՆԵՐԸ</a:t>
            </a:r>
            <a:endParaRPr lang="ru-RU" b="1" dirty="0">
              <a:solidFill>
                <a:srgbClr val="0F6FC6">
                  <a:lumMod val="75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48000" y="451674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/>
            <a:r>
              <a:rPr lang="hy-AM" b="1" dirty="0">
                <a:solidFill>
                  <a:srgbClr val="C00000"/>
                </a:solidFill>
              </a:rPr>
              <a:t>ԿՈՒՄԱՐԻՆԱՅԻՆ ՑԻԿԼ </a:t>
            </a:r>
            <a:r>
              <a:rPr lang="hy-AM" b="1" dirty="0" smtClean="0">
                <a:solidFill>
                  <a:srgbClr val="C00000"/>
                </a:solidFill>
              </a:rPr>
              <a:t>ՉԻ ՀԱՋՈՂՎԵԼ ՍՏԱՆԱԼ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CCDDD-4FF5-47A9-B809-7813D5FA0AF9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9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44182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3861173"/>
              </p:ext>
            </p:extLst>
          </p:nvPr>
        </p:nvGraphicFramePr>
        <p:xfrm>
          <a:off x="1029826" y="2584277"/>
          <a:ext cx="4351337" cy="1401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1" name="CS ChemDraw Drawing" r:id="rId3" imgW="4350780" imgH="1401796" progId="ChemDraw.Document.6.0">
                  <p:embed/>
                </p:oleObj>
              </mc:Choice>
              <mc:Fallback>
                <p:oleObj name="CS ChemDraw Drawing" r:id="rId3" imgW="4350780" imgH="1401796" progId="ChemDraw.Document.6.0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29826" y="2584277"/>
                        <a:ext cx="4351337" cy="14017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7826149"/>
              </p:ext>
            </p:extLst>
          </p:nvPr>
        </p:nvGraphicFramePr>
        <p:xfrm>
          <a:off x="6205538" y="2959042"/>
          <a:ext cx="4351337" cy="1401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2" name="CS ChemDraw Drawing" r:id="rId5" imgW="4350780" imgH="1401796" progId="ChemDraw.Document.6.0">
                  <p:embed/>
                </p:oleObj>
              </mc:Choice>
              <mc:Fallback>
                <p:oleObj name="CS ChemDraw Drawing" r:id="rId5" imgW="4350780" imgH="1401796" progId="ChemDraw.Document.6.0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205538" y="2959042"/>
                        <a:ext cx="4351337" cy="14017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29289972"/>
              </p:ext>
            </p:extLst>
          </p:nvPr>
        </p:nvGraphicFramePr>
        <p:xfrm>
          <a:off x="1165225" y="4865456"/>
          <a:ext cx="4146550" cy="1187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3" name="CS ChemDraw Drawing" r:id="rId7" imgW="4146430" imgH="1187995" progId="ChemDraw.Document.6.0">
                  <p:embed/>
                </p:oleObj>
              </mc:Choice>
              <mc:Fallback>
                <p:oleObj name="CS ChemDraw Drawing" r:id="rId7" imgW="4146430" imgH="1187995" progId="ChemDraw.Document.6.0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165225" y="4865456"/>
                        <a:ext cx="4146550" cy="11874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60074224"/>
              </p:ext>
            </p:extLst>
          </p:nvPr>
        </p:nvGraphicFramePr>
        <p:xfrm>
          <a:off x="6481185" y="4709910"/>
          <a:ext cx="3940175" cy="1420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4" name="CS ChemDraw Drawing" r:id="rId9" imgW="3940546" imgH="1420220" progId="ChemDraw.Document.6.0">
                  <p:embed/>
                </p:oleObj>
              </mc:Choice>
              <mc:Fallback>
                <p:oleObj name="CS ChemDraw Drawing" r:id="rId9" imgW="3940546" imgH="1420220" progId="ChemDraw.Document.6.0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481185" y="4709910"/>
                        <a:ext cx="3940175" cy="14208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4143642"/>
              </p:ext>
            </p:extLst>
          </p:nvPr>
        </p:nvGraphicFramePr>
        <p:xfrm>
          <a:off x="1692073" y="854984"/>
          <a:ext cx="7926112" cy="1314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5" name="CS ChemDraw Drawing" r:id="rId11" imgW="5915804" imgH="981103" progId="ChemDraw.Document.6.0">
                  <p:embed/>
                </p:oleObj>
              </mc:Choice>
              <mc:Fallback>
                <p:oleObj name="CS ChemDraw Drawing" r:id="rId11" imgW="5915804" imgH="981103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692073" y="854984"/>
                        <a:ext cx="7926112" cy="13146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/>
          <p:nvPr/>
        </p:nvSpPr>
        <p:spPr>
          <a:xfrm>
            <a:off x="3048000" y="27282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/>
            <a:r>
              <a:rPr lang="hy-AM" b="1" dirty="0" smtClean="0">
                <a:solidFill>
                  <a:srgbClr val="0F6FC6">
                    <a:lumMod val="75000"/>
                  </a:srgbClr>
                </a:solidFill>
              </a:rPr>
              <a:t>ՔԻՐԱԼԱՅԻՆ ՍՈՒԲՍՏՐԱՏՆԵՐԻ ՍՏԱՑՈՒՄԸ</a:t>
            </a:r>
            <a:endParaRPr lang="ru-RU" b="1" dirty="0">
              <a:solidFill>
                <a:srgbClr val="0F6FC6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842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0884552"/>
              </p:ext>
            </p:extLst>
          </p:nvPr>
        </p:nvGraphicFramePr>
        <p:xfrm>
          <a:off x="2338388" y="1032324"/>
          <a:ext cx="6674983" cy="34051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5" name="CS ChemDraw Drawing" r:id="rId3" imgW="6034657" imgH="3078039" progId="ChemDraw.Document.6.0">
                  <p:embed/>
                </p:oleObj>
              </mc:Choice>
              <mc:Fallback>
                <p:oleObj name="CS ChemDraw Drawing" r:id="rId3" imgW="6034657" imgH="3078039" progId="ChemDraw.Document.6.0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38388" y="1032324"/>
                        <a:ext cx="6674983" cy="340510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2449175"/>
              </p:ext>
            </p:extLst>
          </p:nvPr>
        </p:nvGraphicFramePr>
        <p:xfrm>
          <a:off x="6239102" y="4430257"/>
          <a:ext cx="3166156" cy="25062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6" name="CS ChemDraw Drawing" r:id="rId5" imgW="2826397" imgH="2236655" progId="ChemDraw.Document.6.0">
                  <p:embed/>
                </p:oleObj>
              </mc:Choice>
              <mc:Fallback>
                <p:oleObj name="CS ChemDraw Drawing" r:id="rId5" imgW="2826397" imgH="2236655" progId="ChemDraw.Document.6.0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239102" y="4430257"/>
                        <a:ext cx="3166156" cy="250624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1005912"/>
              </p:ext>
            </p:extLst>
          </p:nvPr>
        </p:nvGraphicFramePr>
        <p:xfrm>
          <a:off x="2120728" y="4198242"/>
          <a:ext cx="3137072" cy="21289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7" name="CS ChemDraw Drawing" r:id="rId7" imgW="2826397" imgH="1916913" progId="ChemDraw.Document.6.0">
                  <p:embed/>
                </p:oleObj>
              </mc:Choice>
              <mc:Fallback>
                <p:oleObj name="CS ChemDraw Drawing" r:id="rId7" imgW="2826397" imgH="1916913" progId="ChemDraw.Document.6.0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120728" y="4198242"/>
                        <a:ext cx="3137072" cy="21289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235122" y="272533"/>
            <a:ext cx="11705448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400"/>
            <a:r>
              <a:rPr lang="hy-AM" sz="2000" b="1" dirty="0" smtClean="0">
                <a:solidFill>
                  <a:srgbClr val="0F6FC6">
                    <a:lumMod val="75000"/>
                  </a:srgbClr>
                </a:solidFill>
              </a:rPr>
              <a:t>ՔԻՐԱԼԱՅԻՆ ՆՈՐ  ԼԻԳԱՆԴՆԵՐԻ ՍՏԱՑՈՒՄԸ և ԴՐԱՆՑ ՀԵՆՔԻ ՎՐԱ ԿՈՄՊԼԵՔՍՆԵՐԻ ՍԻՆԹԵԶԸ</a:t>
            </a:r>
          </a:p>
          <a:p>
            <a:pPr algn="ctr" defTabSz="914400"/>
            <a:endParaRPr lang="ru-RU" b="1" dirty="0">
              <a:solidFill>
                <a:srgbClr val="0F6FC6">
                  <a:lumMod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410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/>
          </p:nvPr>
        </p:nvGraphicFramePr>
        <p:xfrm>
          <a:off x="1408113" y="685367"/>
          <a:ext cx="7745412" cy="5707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77" name="CS ChemDraw Drawing" r:id="rId3" imgW="6216003" imgH="5391463" progId="ChemDraw.Document.6.0">
                  <p:embed/>
                </p:oleObj>
              </mc:Choice>
              <mc:Fallback>
                <p:oleObj name="CS ChemDraw Drawing" r:id="rId3" imgW="6216003" imgH="5391463" progId="ChemDraw.Document.6.0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08113" y="685367"/>
                        <a:ext cx="7745412" cy="57070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/>
          <p:nvPr/>
        </p:nvSpPr>
        <p:spPr>
          <a:xfrm>
            <a:off x="579664" y="109837"/>
            <a:ext cx="90378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/>
            <a:r>
              <a:rPr lang="hy-AM" sz="2000" b="1" dirty="0" smtClean="0">
                <a:solidFill>
                  <a:srgbClr val="0F6FC6">
                    <a:lumMod val="75000"/>
                  </a:srgbClr>
                </a:solidFill>
              </a:rPr>
              <a:t>Նոր քիրալային լիգանդների ստացումը և դրանց հենքի վրա ալանինի </a:t>
            </a:r>
            <a:r>
              <a:rPr lang="en-US" sz="2000" b="1" dirty="0" smtClean="0">
                <a:solidFill>
                  <a:srgbClr val="0F6FC6">
                    <a:lumMod val="75000"/>
                  </a:srgbClr>
                </a:solidFill>
              </a:rPr>
              <a:t>Ni-</a:t>
            </a:r>
            <a:r>
              <a:rPr lang="hy-AM" sz="2000" b="1" dirty="0" smtClean="0">
                <a:solidFill>
                  <a:srgbClr val="0F6FC6">
                    <a:lumMod val="75000"/>
                  </a:srgbClr>
                </a:solidFill>
              </a:rPr>
              <a:t>ային կոմպլեքսների սինթեզը</a:t>
            </a:r>
            <a:endParaRPr lang="hy-AM" sz="2000" b="1" dirty="0">
              <a:solidFill>
                <a:srgbClr val="0F6FC6">
                  <a:lumMod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6395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6012867"/>
              </p:ext>
            </p:extLst>
          </p:nvPr>
        </p:nvGraphicFramePr>
        <p:xfrm>
          <a:off x="2335213" y="1525819"/>
          <a:ext cx="6533769" cy="45258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1" name="CS ChemDraw Drawing" r:id="rId3" imgW="6142774" imgH="4254519" progId="ChemDraw.Document.6.0">
                  <p:embed/>
                </p:oleObj>
              </mc:Choice>
              <mc:Fallback>
                <p:oleObj name="CS ChemDraw Drawing" r:id="rId3" imgW="6142774" imgH="4254519" progId="ChemDraw.Document.6.0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35213" y="1525819"/>
                        <a:ext cx="6533769" cy="45258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/>
          <p:nvPr/>
        </p:nvSpPr>
        <p:spPr>
          <a:xfrm>
            <a:off x="1692728" y="125874"/>
            <a:ext cx="79166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/>
            <a:r>
              <a:rPr lang="hy-AM" sz="2400" b="1" dirty="0">
                <a:solidFill>
                  <a:srgbClr val="0F6FC6">
                    <a:lumMod val="75000"/>
                  </a:srgbClr>
                </a:solidFill>
              </a:rPr>
              <a:t>Նոր քիրալային լիգանդների </a:t>
            </a:r>
            <a:r>
              <a:rPr lang="hy-AM" sz="2400" b="1" dirty="0" smtClean="0">
                <a:solidFill>
                  <a:srgbClr val="0F6FC6">
                    <a:lumMod val="75000"/>
                  </a:srgbClr>
                </a:solidFill>
              </a:rPr>
              <a:t>հենքի </a:t>
            </a:r>
            <a:r>
              <a:rPr lang="hy-AM" sz="2400" b="1" dirty="0">
                <a:solidFill>
                  <a:srgbClr val="0F6FC6">
                    <a:lumMod val="75000"/>
                  </a:srgbClr>
                </a:solidFill>
              </a:rPr>
              <a:t>վրա </a:t>
            </a:r>
            <a:r>
              <a:rPr lang="hy-AM" sz="2400" b="1" dirty="0" smtClean="0">
                <a:solidFill>
                  <a:srgbClr val="0F6FC6">
                    <a:lumMod val="75000"/>
                  </a:srgbClr>
                </a:solidFill>
              </a:rPr>
              <a:t>սինթեզված </a:t>
            </a:r>
            <a:r>
              <a:rPr lang="en-US" sz="2400" b="1" dirty="0">
                <a:solidFill>
                  <a:srgbClr val="0F6FC6">
                    <a:lumMod val="75000"/>
                  </a:srgbClr>
                </a:solidFill>
              </a:rPr>
              <a:t>Ni-</a:t>
            </a:r>
            <a:r>
              <a:rPr lang="hy-AM" sz="2400" b="1" dirty="0">
                <a:solidFill>
                  <a:srgbClr val="0F6FC6">
                    <a:lumMod val="75000"/>
                  </a:srgbClr>
                </a:solidFill>
              </a:rPr>
              <a:t>ային </a:t>
            </a:r>
            <a:r>
              <a:rPr lang="hy-AM" sz="2400" b="1" dirty="0" smtClean="0">
                <a:solidFill>
                  <a:srgbClr val="0F6FC6">
                    <a:lumMod val="75000"/>
                  </a:srgbClr>
                </a:solidFill>
              </a:rPr>
              <a:t>կոմպլեքսները</a:t>
            </a:r>
            <a:endParaRPr lang="hy-AM" sz="2400" b="1" dirty="0">
              <a:solidFill>
                <a:srgbClr val="0F6FC6">
                  <a:lumMod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8233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9682297"/>
              </p:ext>
            </p:extLst>
          </p:nvPr>
        </p:nvGraphicFramePr>
        <p:xfrm>
          <a:off x="2697163" y="1698625"/>
          <a:ext cx="6073775" cy="199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17" name="CS ChemDraw Drawing" r:id="rId3" imgW="6072989" imgH="1990070" progId="ChemDraw.Document.6.0">
                  <p:embed/>
                </p:oleObj>
              </mc:Choice>
              <mc:Fallback>
                <p:oleObj name="CS ChemDraw Drawing" r:id="rId3" imgW="6072989" imgH="1990070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97163" y="1698625"/>
                        <a:ext cx="6073775" cy="1990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/>
          <p:nvPr/>
        </p:nvSpPr>
        <p:spPr>
          <a:xfrm>
            <a:off x="2112554" y="452146"/>
            <a:ext cx="80137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y-AM" b="1" dirty="0">
                <a:solidFill>
                  <a:srgbClr val="0F6FC6">
                    <a:lumMod val="75000"/>
                  </a:srgbClr>
                </a:solidFill>
              </a:rPr>
              <a:t>ՔԻՐԱԼԱՅԻՆ ՆՈՐ  ԼԻԳԱՆԴՆԵՐԻ </a:t>
            </a:r>
            <a:r>
              <a:rPr lang="hy-AM" b="1" dirty="0" smtClean="0">
                <a:solidFill>
                  <a:srgbClr val="0F6FC6">
                    <a:lumMod val="75000"/>
                  </a:srgbClr>
                </a:solidFill>
              </a:rPr>
              <a:t>ՍՏԱՑՈՒՄԸ ՖՈՍՖՈՆԱՏԱՅԻՆ ՀԻՄՔՈՎ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6368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/>
          </p:nvPr>
        </p:nvGraphicFramePr>
        <p:xfrm>
          <a:off x="2814638" y="947738"/>
          <a:ext cx="6067425" cy="198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92" name="CS ChemDraw Drawing" r:id="rId3" imgW="6068012" imgH="1988308" progId="ChemDraw.Document.6.0">
                  <p:embed/>
                </p:oleObj>
              </mc:Choice>
              <mc:Fallback>
                <p:oleObj name="CS ChemDraw Drawing" r:id="rId3" imgW="6068012" imgH="1988308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14638" y="947738"/>
                        <a:ext cx="6067425" cy="1987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7254805"/>
              </p:ext>
            </p:extLst>
          </p:nvPr>
        </p:nvGraphicFramePr>
        <p:xfrm>
          <a:off x="3060700" y="3641725"/>
          <a:ext cx="6072188" cy="1992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93" name="CS ChemDraw Drawing" r:id="rId5" imgW="6072585" imgH="1991683" progId="ChemDraw.Document.6.0">
                  <p:embed/>
                </p:oleObj>
              </mc:Choice>
              <mc:Fallback>
                <p:oleObj name="CS ChemDraw Drawing" r:id="rId5" imgW="6072585" imgH="1991683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060700" y="3641725"/>
                        <a:ext cx="6072188" cy="19923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/>
          <p:cNvSpPr/>
          <p:nvPr/>
        </p:nvSpPr>
        <p:spPr>
          <a:xfrm>
            <a:off x="3048000" y="36060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hy-AM" sz="2000" b="1" dirty="0">
                <a:solidFill>
                  <a:srgbClr val="0F6FC6">
                    <a:lumMod val="75000"/>
                  </a:srgbClr>
                </a:solidFill>
              </a:rPr>
              <a:t>ՔԻՐԱԼԱՅԻՆ ՆՈՐ  ԼԻԳԱՆԴՆԵՐԻ ՍՏԱՑՈՒՄԸ ՖՈՍՖՈՆԱՏԱՅԻՆ ՀԻՄՔՈՎ</a:t>
            </a:r>
            <a:endParaRPr lang="en-US" sz="2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99FCD8-4643-4D41-AC47-D80BDDADBE14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9818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/>
          </p:nvPr>
        </p:nvGraphicFramePr>
        <p:xfrm>
          <a:off x="2474858" y="1676400"/>
          <a:ext cx="7894692" cy="4391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65" name="CS ChemDraw Drawing" r:id="rId3" imgW="6299967" imgH="3503338" progId="ChemDraw.Document.6.0">
                  <p:embed/>
                </p:oleObj>
              </mc:Choice>
              <mc:Fallback>
                <p:oleObj name="CS ChemDraw Drawing" r:id="rId3" imgW="6299967" imgH="3503338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74858" y="1676400"/>
                        <a:ext cx="7894692" cy="4391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/>
          <p:nvPr/>
        </p:nvSpPr>
        <p:spPr>
          <a:xfrm>
            <a:off x="2474858" y="199346"/>
            <a:ext cx="66691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y-AM" sz="2000" b="1" dirty="0">
                <a:solidFill>
                  <a:srgbClr val="0F6FC6">
                    <a:lumMod val="75000"/>
                  </a:srgbClr>
                </a:solidFill>
              </a:rPr>
              <a:t>ՔԻՐԱԼԱՅԻՆ ՆՈՐ  ԼԻԳԱՆԴՆԵՐԻ ՍՏԱՑՈՒՄԸ </a:t>
            </a:r>
            <a:r>
              <a:rPr lang="hy-AM" sz="2000" b="1" dirty="0" smtClean="0">
                <a:solidFill>
                  <a:srgbClr val="0F6FC6">
                    <a:lumMod val="75000"/>
                  </a:srgbClr>
                </a:solidFill>
              </a:rPr>
              <a:t>ՑԻԿԼՈՀԵՔՍԱՆ ԴԻԱՄԻՆԻ ԿԻՐԱՌՄԱՄԲ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9FCD8-4643-4D41-AC47-D80BDDADBE14}" type="slidenum">
              <a:rPr lang="en-US" smtClean="0">
                <a:solidFill>
                  <a:srgbClr val="90C226"/>
                </a:solidFill>
              </a:rPr>
              <a:pPr/>
              <a:t>16</a:t>
            </a:fld>
            <a:endParaRPr lang="en-US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027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4420803"/>
              </p:ext>
            </p:extLst>
          </p:nvPr>
        </p:nvGraphicFramePr>
        <p:xfrm>
          <a:off x="1809750" y="1244600"/>
          <a:ext cx="7991475" cy="5216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2" name="CS ChemDraw Drawing" r:id="rId3" imgW="5915804" imgH="3861463" progId="ChemDraw.Document.6.0">
                  <p:embed/>
                </p:oleObj>
              </mc:Choice>
              <mc:Fallback>
                <p:oleObj name="CS ChemDraw Drawing" r:id="rId3" imgW="5915804" imgH="3861463" progId="ChemDraw.Document.6.0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809750" y="1244600"/>
                        <a:ext cx="7991475" cy="5216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CCDDD-4FF5-47A9-B809-7813D5FA0AF9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17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933704" y="13403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hy-AM" b="1" dirty="0">
                <a:solidFill>
                  <a:srgbClr val="0F6FC6">
                    <a:lumMod val="75000"/>
                  </a:srgbClr>
                </a:solidFill>
              </a:rPr>
              <a:t>ՔԻՐԱԼԱՅԻՆ ՆՈՐ  </a:t>
            </a:r>
            <a:r>
              <a:rPr lang="hy-AM" b="1">
                <a:solidFill>
                  <a:srgbClr val="0F6FC6">
                    <a:lumMod val="75000"/>
                  </a:srgbClr>
                </a:solidFill>
              </a:rPr>
              <a:t>ԼԻԳԱՆԴՆԵՐԻ </a:t>
            </a:r>
            <a:r>
              <a:rPr lang="hy-AM" b="1" smtClean="0">
                <a:solidFill>
                  <a:srgbClr val="0F6FC6">
                    <a:lumMod val="75000"/>
                  </a:srgbClr>
                </a:solidFill>
              </a:rPr>
              <a:t>ՍՏԱՑՈՒՄԸ</a:t>
            </a:r>
          </a:p>
          <a:p>
            <a:pPr algn="ctr"/>
            <a:r>
              <a:rPr lang="hy-AM" b="1" smtClean="0">
                <a:solidFill>
                  <a:srgbClr val="0F6FC6">
                    <a:lumMod val="75000"/>
                  </a:srgbClr>
                </a:solidFill>
              </a:rPr>
              <a:t> </a:t>
            </a:r>
            <a:r>
              <a:rPr lang="hy-AM" b="1" dirty="0" smtClean="0">
                <a:solidFill>
                  <a:srgbClr val="0F6FC6">
                    <a:lumMod val="75000"/>
                  </a:srgbClr>
                </a:solidFill>
              </a:rPr>
              <a:t>օ-ամինոֆենոլի ԿԻՐԱՌՄԱՄԲ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712792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1000"/>
            <a:extLst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66969" y="765271"/>
            <a:ext cx="846781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y-AM" sz="24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egoe UI Semilight" panose="020B0402040204020203" pitchFamily="34" charset="0"/>
              <a:ea typeface="+mn-ea"/>
              <a:cs typeface="Segoe UI Semilight" panose="020B04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y-AM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rPr>
              <a:t>ՕՏԱՐԵՐԿՐՅԱ ԳՈՐԾԸՆԿԵՐ (ԽՄԲԻ ՂԵԿԱՎԱՐ)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y-AM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rPr>
              <a:t>Պրոֆեսոր ԱՐՄԵՆ ԶԱԿԱՐԻԱՆ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y-AM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egoe UI Semilight" panose="020B0402040204020203" pitchFamily="34" charset="0"/>
              <a:ea typeface="+mn-ea"/>
              <a:cs typeface="Segoe UI Semilight" panose="020B0402040204020203" pitchFamily="34" charset="0"/>
            </a:endParaRPr>
          </a:p>
          <a:p>
            <a:pPr lvl="0" algn="ctr" defTabSz="914400"/>
            <a:r>
              <a:rPr lang="hy-AM" sz="2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cs typeface="Segoe UI Semilight" panose="020B0402040204020203" pitchFamily="34" charset="0"/>
              </a:rPr>
              <a:t>ՀԱՅԱՍՏԱՆՅԱՆ</a:t>
            </a:r>
            <a:endParaRPr kumimoji="0" lang="hy-AM" sz="24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egoe UI Semilight" panose="020B0402040204020203" pitchFamily="34" charset="0"/>
              <a:ea typeface="+mn-ea"/>
              <a:cs typeface="Segoe UI Semilight" panose="020B0402040204020203" pitchFamily="34" charset="0"/>
            </a:endParaRPr>
          </a:p>
          <a:p>
            <a:pPr lvl="0" algn="ctr" defTabSz="914400"/>
            <a:r>
              <a:rPr lang="hy-AM" sz="2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cs typeface="Segoe UI Semilight" panose="020B0402040204020203" pitchFamily="34" charset="0"/>
              </a:rPr>
              <a:t>ՀԱՄԱՂԵԿԱՎԱՐ </a:t>
            </a:r>
            <a:r>
              <a:rPr kumimoji="0" lang="hy-AM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rPr>
              <a:t>ք․գ․թ․ Զորայր Մարդիյան</a:t>
            </a:r>
          </a:p>
          <a:p>
            <a:pPr algn="ctr" defTabSz="914400"/>
            <a:r>
              <a:rPr lang="hy-AM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cs typeface="Segoe UI Semilight" panose="020B0402040204020203" pitchFamily="34" charset="0"/>
              </a:rPr>
              <a:t>Ավագ </a:t>
            </a:r>
            <a:r>
              <a:rPr lang="hy-AM" sz="2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cs typeface="Segoe UI Semilight" panose="020B0402040204020203" pitchFamily="34" charset="0"/>
              </a:rPr>
              <a:t>գիտաշխատող ք․գ․թ</a:t>
            </a:r>
            <a:r>
              <a:rPr lang="hy-AM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cs typeface="Segoe UI Semilight" panose="020B0402040204020203" pitchFamily="34" charset="0"/>
              </a:rPr>
              <a:t>․ Արփենիկ Բիչախչյան</a:t>
            </a:r>
            <a:br>
              <a:rPr lang="hy-AM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cs typeface="Segoe UI Semilight" panose="020B0402040204020203" pitchFamily="34" charset="0"/>
              </a:rPr>
            </a:br>
            <a:r>
              <a:rPr lang="hy-AM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cs typeface="Segoe UI Semilight" panose="020B0402040204020203" pitchFamily="34" charset="0"/>
              </a:rPr>
              <a:t>Կրտսեր </a:t>
            </a:r>
            <a:r>
              <a:rPr lang="hy-AM" sz="2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cs typeface="Segoe UI Semilight" panose="020B0402040204020203" pitchFamily="34" charset="0"/>
              </a:rPr>
              <a:t>գիտաշխատողԼիանա </a:t>
            </a:r>
            <a:r>
              <a:rPr lang="hy-AM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cs typeface="Segoe UI Semilight" panose="020B0402040204020203" pitchFamily="34" charset="0"/>
              </a:rPr>
              <a:t>Դերձյան</a:t>
            </a:r>
            <a:br>
              <a:rPr lang="hy-AM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cs typeface="Segoe UI Semilight" panose="020B0402040204020203" pitchFamily="34" charset="0"/>
              </a:rPr>
            </a:br>
            <a:r>
              <a:rPr lang="hy-AM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cs typeface="Segoe UI Semilight" panose="020B0402040204020203" pitchFamily="34" charset="0"/>
              </a:rPr>
              <a:t>Հայցորդ </a:t>
            </a:r>
            <a:r>
              <a:rPr lang="hy-AM" sz="2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cs typeface="Segoe UI Semilight" panose="020B0402040204020203" pitchFamily="34" charset="0"/>
              </a:rPr>
              <a:t>Անաիդա Ավանեսյան</a:t>
            </a:r>
          </a:p>
          <a:p>
            <a:pPr lvl="0" algn="ctr" defTabSz="914400">
              <a:defRPr/>
            </a:pPr>
            <a:r>
              <a:rPr lang="hy-AM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cs typeface="Segoe UI Semilight" panose="020B0402040204020203" pitchFamily="34" charset="0"/>
              </a:rPr>
              <a:t>ՄԱԳԻՍՏՐՈՍՆԵՐ</a:t>
            </a:r>
          </a:p>
          <a:p>
            <a:pPr lvl="0" algn="ctr" defTabSz="914400">
              <a:defRPr/>
            </a:pPr>
            <a:r>
              <a:rPr lang="hy-AM" sz="2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cs typeface="Segoe UI Semilight" panose="020B0402040204020203" pitchFamily="34" charset="0"/>
              </a:rPr>
              <a:t>Էմմա </a:t>
            </a:r>
            <a:r>
              <a:rPr lang="hy-AM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cs typeface="Segoe UI Semilight" panose="020B0402040204020203" pitchFamily="34" charset="0"/>
              </a:rPr>
              <a:t>ավագյան</a:t>
            </a:r>
          </a:p>
          <a:p>
            <a:pPr lvl="0" algn="ctr" defTabSz="914400">
              <a:defRPr/>
            </a:pPr>
            <a:r>
              <a:rPr lang="hy-AM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cs typeface="Segoe UI Semilight" panose="020B0402040204020203" pitchFamily="34" charset="0"/>
              </a:rPr>
              <a:t>Միքայել Եղիկյան</a:t>
            </a:r>
          </a:p>
          <a:p>
            <a:pPr lvl="0" algn="ctr" defTabSz="914400">
              <a:defRPr/>
            </a:pPr>
            <a:r>
              <a:rPr lang="hy-AM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Semilight" panose="020B0402040204020203" pitchFamily="34" charset="0"/>
                <a:cs typeface="Segoe UI Semilight" panose="020B0402040204020203" pitchFamily="34" charset="0"/>
              </a:rPr>
              <a:t>Հայկ Սոլկարյան</a:t>
            </a:r>
            <a:endParaRPr lang="en-US" sz="2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algn="ctr" defTabSz="914400"/>
            <a:endParaRPr lang="en-US" sz="2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y-AM" sz="24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egoe UI Semilight" panose="020B0402040204020203" pitchFamily="34" charset="0"/>
              <a:ea typeface="+mn-ea"/>
              <a:cs typeface="Segoe UI Semilight" panose="020B0402040204020203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97166" y="90070"/>
            <a:ext cx="306507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y-AM" sz="32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ԽՄԲԻ ԿԱԶՄԸ</a:t>
            </a:r>
            <a:endParaRPr lang="en-US" sz="3200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039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Image result for unusual amino acids in drug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2166910" y="1714489"/>
            <a:ext cx="8072494" cy="258532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400"/>
            <a:r>
              <a:rPr lang="ru-RU" sz="5400" b="1" dirty="0">
                <a:solidFill>
                  <a:srgbClr val="0F6FC6">
                    <a:lumMod val="75000"/>
                  </a:srgbClr>
                </a:solidFill>
                <a:latin typeface="Constantia"/>
              </a:rPr>
              <a:t>ՇՆՈՐՀԱԿԱԼՈՒԹՅՈՒՆ </a:t>
            </a:r>
          </a:p>
          <a:p>
            <a:pPr algn="ctr" defTabSz="914400"/>
            <a:r>
              <a:rPr lang="ru-RU" sz="5400" b="1" dirty="0">
                <a:solidFill>
                  <a:srgbClr val="0F6FC6">
                    <a:lumMod val="75000"/>
                  </a:srgbClr>
                </a:solidFill>
                <a:latin typeface="Constantia"/>
              </a:rPr>
              <a:t>ՈՒՇԱԴՐՈՒԹՅԱՆ </a:t>
            </a:r>
          </a:p>
          <a:p>
            <a:pPr algn="ctr" defTabSz="914400"/>
            <a:r>
              <a:rPr lang="ru-RU" sz="5400" b="1" dirty="0">
                <a:solidFill>
                  <a:srgbClr val="0F6FC6">
                    <a:lumMod val="75000"/>
                  </a:srgbClr>
                </a:solidFill>
                <a:latin typeface="Constantia"/>
              </a:rPr>
              <a:t>ՀԱՄԱՐ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D9DCCDDD-4FF5-47A9-B809-7813D5FA0AF9}" type="slidenum">
              <a:rPr lang="ru-RU">
                <a:solidFill>
                  <a:srgbClr val="04617B">
                    <a:shade val="90000"/>
                  </a:srgbClr>
                </a:solidFill>
                <a:latin typeface="Constantia"/>
              </a:rPr>
              <a:pPr defTabSz="914400"/>
              <a:t>19</a:t>
            </a:fld>
            <a:endParaRPr lang="ru-RU">
              <a:solidFill>
                <a:srgbClr val="04617B">
                  <a:shade val="90000"/>
                </a:srgbClr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24640259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2_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3.xml><?xml version="1.0" encoding="utf-8"?>
<a:theme xmlns:a="http://schemas.openxmlformats.org/drawingml/2006/main" name="5_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4.xml><?xml version="1.0" encoding="utf-8"?>
<a:theme xmlns:a="http://schemas.openxmlformats.org/drawingml/2006/main" name="6_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3071</TotalTime>
  <Words>365</Words>
  <Application>Microsoft Office PowerPoint</Application>
  <PresentationFormat>Widescreen</PresentationFormat>
  <Paragraphs>133</Paragraphs>
  <Slides>19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13</vt:i4>
      </vt:variant>
      <vt:variant>
        <vt:lpstr>Theme</vt:lpstr>
      </vt:variant>
      <vt:variant>
        <vt:i4>5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38" baseType="lpstr">
      <vt:lpstr>Arial</vt:lpstr>
      <vt:lpstr>Arial LatArm</vt:lpstr>
      <vt:lpstr>Calibri</vt:lpstr>
      <vt:lpstr>Calibri Light</vt:lpstr>
      <vt:lpstr>Cambria Math</vt:lpstr>
      <vt:lpstr>Consolas</vt:lpstr>
      <vt:lpstr>Constantia</vt:lpstr>
      <vt:lpstr>GHEA Grapalat</vt:lpstr>
      <vt:lpstr>Segoe UI Semilight</vt:lpstr>
      <vt:lpstr>Sylfaen</vt:lpstr>
      <vt:lpstr>Times New Roman</vt:lpstr>
      <vt:lpstr>Trebuchet MS</vt:lpstr>
      <vt:lpstr>Wingdings 3</vt:lpstr>
      <vt:lpstr>Facet</vt:lpstr>
      <vt:lpstr>2_Facet</vt:lpstr>
      <vt:lpstr>5_Facet</vt:lpstr>
      <vt:lpstr>6_Facet</vt:lpstr>
      <vt:lpstr>Office Theme</vt:lpstr>
      <vt:lpstr>CS ChemDraw Drawing</vt:lpstr>
      <vt:lpstr>Էնանտիոմերապես մաքուր ոչ սպիտակուցային նոր ամինաթթուների սինթեզը քրոսս համակցմամբ, դրանց հենքի վրա նոր պեպտիդների ստացումը, ինչպես նաև հետազոտումը որպես օրգանոկատալիզատորներ ասիմետրիկ սինթեզում Հեռավար լաբորատորիաների հիմնադրում 2024- 24RL-1D041</vt:lpstr>
      <vt:lpstr>Քրոս համակցման ռեակցիաների հետազոտություն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Synthesis of new non-proteinogenic amino acids and peptides and their application in asymmetric catalysis  Remote Labs Fellowship Programme - Armenia 2023</dc:title>
  <dc:creator>GA H410M</dc:creator>
  <cp:lastModifiedBy>Hayk Solkaryan</cp:lastModifiedBy>
  <cp:revision>128</cp:revision>
  <dcterms:created xsi:type="dcterms:W3CDTF">2023-07-19T14:27:57Z</dcterms:created>
  <dcterms:modified xsi:type="dcterms:W3CDTF">2026-05-13T08:12:07Z</dcterms:modified>
</cp:coreProperties>
</file>